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  <p:sldId id="260" r:id="rId7"/>
    <p:sldId id="261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3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266502-C0B9-4E97-8B85-03AF7F9D9D86}" type="doc">
      <dgm:prSet loTypeId="urn:microsoft.com/office/officeart/2005/8/layout/matrix3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4D650B5-DD1C-4DB8-B6D3-8FC1A1638C00}">
      <dgm:prSet/>
      <dgm:spPr/>
      <dgm:t>
        <a:bodyPr/>
        <a:lstStyle/>
        <a:p>
          <a:r>
            <a:rPr lang="nl-NL" b="1"/>
            <a:t>Bodemsoort</a:t>
          </a:r>
          <a:endParaRPr lang="en-US"/>
        </a:p>
      </dgm:t>
    </dgm:pt>
    <dgm:pt modelId="{B6646683-39A8-4CC8-B40F-574F8D099AEC}" type="parTrans" cxnId="{915B5ECC-A6B3-44B6-8FA9-34A0E746F23F}">
      <dgm:prSet/>
      <dgm:spPr/>
      <dgm:t>
        <a:bodyPr/>
        <a:lstStyle/>
        <a:p>
          <a:endParaRPr lang="en-US"/>
        </a:p>
      </dgm:t>
    </dgm:pt>
    <dgm:pt modelId="{79A0380A-3120-4226-A481-F2F908C4FC0A}" type="sibTrans" cxnId="{915B5ECC-A6B3-44B6-8FA9-34A0E746F23F}">
      <dgm:prSet/>
      <dgm:spPr/>
      <dgm:t>
        <a:bodyPr/>
        <a:lstStyle/>
        <a:p>
          <a:endParaRPr lang="en-US"/>
        </a:p>
      </dgm:t>
    </dgm:pt>
    <dgm:pt modelId="{62D4B5A1-D600-47CD-8B36-61158C98E193}">
      <dgm:prSet/>
      <dgm:spPr/>
      <dgm:t>
        <a:bodyPr/>
        <a:lstStyle/>
        <a:p>
          <a:r>
            <a:rPr lang="en-US" dirty="0"/>
            <a:t>Licht </a:t>
          </a:r>
          <a:r>
            <a:rPr lang="en-US" dirty="0" err="1"/>
            <a:t>behoefte</a:t>
          </a:r>
          <a:endParaRPr lang="en-US" dirty="0"/>
        </a:p>
      </dgm:t>
    </dgm:pt>
    <dgm:pt modelId="{29B94AB3-2EAB-4B45-A4CC-6CB425B39835}" type="parTrans" cxnId="{FFD43950-5109-43DF-A5EB-4E00CD925EEC}">
      <dgm:prSet/>
      <dgm:spPr/>
      <dgm:t>
        <a:bodyPr/>
        <a:lstStyle/>
        <a:p>
          <a:endParaRPr lang="en-US"/>
        </a:p>
      </dgm:t>
    </dgm:pt>
    <dgm:pt modelId="{F2AD78DC-6DAA-4FDF-ADBD-8C557640B018}" type="sibTrans" cxnId="{FFD43950-5109-43DF-A5EB-4E00CD925EEC}">
      <dgm:prSet/>
      <dgm:spPr/>
      <dgm:t>
        <a:bodyPr/>
        <a:lstStyle/>
        <a:p>
          <a:endParaRPr lang="en-US"/>
        </a:p>
      </dgm:t>
    </dgm:pt>
    <dgm:pt modelId="{11791936-15C1-4F55-8AA1-F2000E055F3C}">
      <dgm:prSet/>
      <dgm:spPr/>
      <dgm:t>
        <a:bodyPr/>
        <a:lstStyle/>
        <a:p>
          <a:r>
            <a:rPr lang="nl-NL" b="1" dirty="0"/>
            <a:t>Vocht</a:t>
          </a:r>
          <a:endParaRPr lang="en-US" dirty="0"/>
        </a:p>
      </dgm:t>
    </dgm:pt>
    <dgm:pt modelId="{A4976846-AD19-400A-8E88-08D7D7CFDFAA}" type="parTrans" cxnId="{94A54ABC-EB9B-4441-8401-0D0494C7FFEF}">
      <dgm:prSet/>
      <dgm:spPr/>
      <dgm:t>
        <a:bodyPr/>
        <a:lstStyle/>
        <a:p>
          <a:endParaRPr lang="en-US"/>
        </a:p>
      </dgm:t>
    </dgm:pt>
    <dgm:pt modelId="{60682776-2457-4B3B-BFBD-379D0DA4456A}" type="sibTrans" cxnId="{94A54ABC-EB9B-4441-8401-0D0494C7FFEF}">
      <dgm:prSet/>
      <dgm:spPr/>
      <dgm:t>
        <a:bodyPr/>
        <a:lstStyle/>
        <a:p>
          <a:endParaRPr lang="en-US"/>
        </a:p>
      </dgm:t>
    </dgm:pt>
    <dgm:pt modelId="{CFAA0C9A-466E-406D-A85F-757B5F130C07}">
      <dgm:prSet/>
      <dgm:spPr/>
      <dgm:t>
        <a:bodyPr/>
        <a:lstStyle/>
        <a:p>
          <a:r>
            <a:rPr lang="nl-NL" b="1"/>
            <a:t>Bodemleven (schimmels)</a:t>
          </a:r>
          <a:endParaRPr lang="en-US"/>
        </a:p>
      </dgm:t>
    </dgm:pt>
    <dgm:pt modelId="{20EF6619-4654-4419-AA4E-11DFE9A688F9}" type="parTrans" cxnId="{FC6FC8AE-E43B-4304-8F75-D609F0404002}">
      <dgm:prSet/>
      <dgm:spPr/>
      <dgm:t>
        <a:bodyPr/>
        <a:lstStyle/>
        <a:p>
          <a:endParaRPr lang="en-US"/>
        </a:p>
      </dgm:t>
    </dgm:pt>
    <dgm:pt modelId="{C37BA2C6-9C6B-4499-B41A-70FBC5D737CC}" type="sibTrans" cxnId="{FC6FC8AE-E43B-4304-8F75-D609F0404002}">
      <dgm:prSet/>
      <dgm:spPr/>
      <dgm:t>
        <a:bodyPr/>
        <a:lstStyle/>
        <a:p>
          <a:endParaRPr lang="en-US"/>
        </a:p>
      </dgm:t>
    </dgm:pt>
    <dgm:pt modelId="{A1C265B8-D7A6-461A-BB2F-3705E26E163B}" type="pres">
      <dgm:prSet presAssocID="{AD266502-C0B9-4E97-8B85-03AF7F9D9D86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671B1844-6CCF-4924-B9E1-141C7808BD5F}" type="pres">
      <dgm:prSet presAssocID="{AD266502-C0B9-4E97-8B85-03AF7F9D9D86}" presName="diamond" presStyleLbl="bgShp" presStyleIdx="0" presStyleCnt="1"/>
      <dgm:spPr/>
    </dgm:pt>
    <dgm:pt modelId="{A485DFC4-9016-4906-BDD8-2BE8F50CB33B}" type="pres">
      <dgm:prSet presAssocID="{AD266502-C0B9-4E97-8B85-03AF7F9D9D86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74AD977-EFA3-4EBE-B298-2C76382F0689}" type="pres">
      <dgm:prSet presAssocID="{AD266502-C0B9-4E97-8B85-03AF7F9D9D86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90834FF-9229-4CFE-99E1-90EA611949B4}" type="pres">
      <dgm:prSet presAssocID="{AD266502-C0B9-4E97-8B85-03AF7F9D9D86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737669A-6DE2-4D2D-9FFA-A53D37E7AE27}" type="pres">
      <dgm:prSet presAssocID="{AD266502-C0B9-4E97-8B85-03AF7F9D9D86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FC6FC8AE-E43B-4304-8F75-D609F0404002}" srcId="{AD266502-C0B9-4E97-8B85-03AF7F9D9D86}" destId="{CFAA0C9A-466E-406D-A85F-757B5F130C07}" srcOrd="3" destOrd="0" parTransId="{20EF6619-4654-4419-AA4E-11DFE9A688F9}" sibTransId="{C37BA2C6-9C6B-4499-B41A-70FBC5D737CC}"/>
    <dgm:cxn modelId="{94A54ABC-EB9B-4441-8401-0D0494C7FFEF}" srcId="{AD266502-C0B9-4E97-8B85-03AF7F9D9D86}" destId="{11791936-15C1-4F55-8AA1-F2000E055F3C}" srcOrd="2" destOrd="0" parTransId="{A4976846-AD19-400A-8E88-08D7D7CFDFAA}" sibTransId="{60682776-2457-4B3B-BFBD-379D0DA4456A}"/>
    <dgm:cxn modelId="{278E8C71-4D8B-4B23-9EAB-68D92240E37D}" type="presOf" srcId="{B4D650B5-DD1C-4DB8-B6D3-8FC1A1638C00}" destId="{A485DFC4-9016-4906-BDD8-2BE8F50CB33B}" srcOrd="0" destOrd="0" presId="urn:microsoft.com/office/officeart/2005/8/layout/matrix3"/>
    <dgm:cxn modelId="{915B5ECC-A6B3-44B6-8FA9-34A0E746F23F}" srcId="{AD266502-C0B9-4E97-8B85-03AF7F9D9D86}" destId="{B4D650B5-DD1C-4DB8-B6D3-8FC1A1638C00}" srcOrd="0" destOrd="0" parTransId="{B6646683-39A8-4CC8-B40F-574F8D099AEC}" sibTransId="{79A0380A-3120-4226-A481-F2F908C4FC0A}"/>
    <dgm:cxn modelId="{1D5760E7-FEE0-43D7-9A87-728394C3D5B7}" type="presOf" srcId="{62D4B5A1-D600-47CD-8B36-61158C98E193}" destId="{774AD977-EFA3-4EBE-B298-2C76382F0689}" srcOrd="0" destOrd="0" presId="urn:microsoft.com/office/officeart/2005/8/layout/matrix3"/>
    <dgm:cxn modelId="{990A52F6-FFDB-4441-A08D-81471F8EAF83}" type="presOf" srcId="{CFAA0C9A-466E-406D-A85F-757B5F130C07}" destId="{1737669A-6DE2-4D2D-9FFA-A53D37E7AE27}" srcOrd="0" destOrd="0" presId="urn:microsoft.com/office/officeart/2005/8/layout/matrix3"/>
    <dgm:cxn modelId="{522F9212-3C33-421E-AECC-1C593A42B280}" type="presOf" srcId="{AD266502-C0B9-4E97-8B85-03AF7F9D9D86}" destId="{A1C265B8-D7A6-461A-BB2F-3705E26E163B}" srcOrd="0" destOrd="0" presId="urn:microsoft.com/office/officeart/2005/8/layout/matrix3"/>
    <dgm:cxn modelId="{FFD43950-5109-43DF-A5EB-4E00CD925EEC}" srcId="{AD266502-C0B9-4E97-8B85-03AF7F9D9D86}" destId="{62D4B5A1-D600-47CD-8B36-61158C98E193}" srcOrd="1" destOrd="0" parTransId="{29B94AB3-2EAB-4B45-A4CC-6CB425B39835}" sibTransId="{F2AD78DC-6DAA-4FDF-ADBD-8C557640B018}"/>
    <dgm:cxn modelId="{026E4DE5-D686-4C1B-B382-4FA253EBAD86}" type="presOf" srcId="{11791936-15C1-4F55-8AA1-F2000E055F3C}" destId="{090834FF-9229-4CFE-99E1-90EA611949B4}" srcOrd="0" destOrd="0" presId="urn:microsoft.com/office/officeart/2005/8/layout/matrix3"/>
    <dgm:cxn modelId="{F6CEC35C-5643-4023-868A-FB8B7D3DE680}" type="presParOf" srcId="{A1C265B8-D7A6-461A-BB2F-3705E26E163B}" destId="{671B1844-6CCF-4924-B9E1-141C7808BD5F}" srcOrd="0" destOrd="0" presId="urn:microsoft.com/office/officeart/2005/8/layout/matrix3"/>
    <dgm:cxn modelId="{B5273CD0-5DD5-49A0-BE82-1CBE9FB9B146}" type="presParOf" srcId="{A1C265B8-D7A6-461A-BB2F-3705E26E163B}" destId="{A485DFC4-9016-4906-BDD8-2BE8F50CB33B}" srcOrd="1" destOrd="0" presId="urn:microsoft.com/office/officeart/2005/8/layout/matrix3"/>
    <dgm:cxn modelId="{8FB74395-C905-4E0D-A82A-7750FD4D25E5}" type="presParOf" srcId="{A1C265B8-D7A6-461A-BB2F-3705E26E163B}" destId="{774AD977-EFA3-4EBE-B298-2C76382F0689}" srcOrd="2" destOrd="0" presId="urn:microsoft.com/office/officeart/2005/8/layout/matrix3"/>
    <dgm:cxn modelId="{6A7A2C4D-C818-41BE-B570-4D3B0BC13067}" type="presParOf" srcId="{A1C265B8-D7A6-461A-BB2F-3705E26E163B}" destId="{090834FF-9229-4CFE-99E1-90EA611949B4}" srcOrd="3" destOrd="0" presId="urn:microsoft.com/office/officeart/2005/8/layout/matrix3"/>
    <dgm:cxn modelId="{B0D08AD0-E889-40B0-B4DF-D40E1A5365F0}" type="presParOf" srcId="{A1C265B8-D7A6-461A-BB2F-3705E26E163B}" destId="{1737669A-6DE2-4D2D-9FFA-A53D37E7AE27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1B1844-6CCF-4924-B9E1-141C7808BD5F}">
      <dsp:nvSpPr>
        <dsp:cNvPr id="0" name=""/>
        <dsp:cNvSpPr/>
      </dsp:nvSpPr>
      <dsp:spPr>
        <a:xfrm>
          <a:off x="672633" y="0"/>
          <a:ext cx="5243992" cy="5243992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85DFC4-9016-4906-BDD8-2BE8F50CB33B}">
      <dsp:nvSpPr>
        <dsp:cNvPr id="0" name=""/>
        <dsp:cNvSpPr/>
      </dsp:nvSpPr>
      <dsp:spPr>
        <a:xfrm>
          <a:off x="1170812" y="498179"/>
          <a:ext cx="2045157" cy="204515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b="1" kern="1200"/>
            <a:t>Bodemsoort</a:t>
          </a:r>
          <a:endParaRPr lang="en-US" sz="2500" kern="1200"/>
        </a:p>
      </dsp:txBody>
      <dsp:txXfrm>
        <a:off x="1270648" y="598015"/>
        <a:ext cx="1845485" cy="1845485"/>
      </dsp:txXfrm>
    </dsp:sp>
    <dsp:sp modelId="{774AD977-EFA3-4EBE-B298-2C76382F0689}">
      <dsp:nvSpPr>
        <dsp:cNvPr id="0" name=""/>
        <dsp:cNvSpPr/>
      </dsp:nvSpPr>
      <dsp:spPr>
        <a:xfrm>
          <a:off x="3373289" y="498179"/>
          <a:ext cx="2045157" cy="2045157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Licht </a:t>
          </a:r>
          <a:r>
            <a:rPr lang="en-US" sz="2500" kern="1200" dirty="0" err="1"/>
            <a:t>behoefte</a:t>
          </a:r>
          <a:endParaRPr lang="en-US" sz="2500" kern="1200" dirty="0"/>
        </a:p>
      </dsp:txBody>
      <dsp:txXfrm>
        <a:off x="3473125" y="598015"/>
        <a:ext cx="1845485" cy="1845485"/>
      </dsp:txXfrm>
    </dsp:sp>
    <dsp:sp modelId="{090834FF-9229-4CFE-99E1-90EA611949B4}">
      <dsp:nvSpPr>
        <dsp:cNvPr id="0" name=""/>
        <dsp:cNvSpPr/>
      </dsp:nvSpPr>
      <dsp:spPr>
        <a:xfrm>
          <a:off x="1170812" y="2700656"/>
          <a:ext cx="2045157" cy="2045157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b="1" kern="1200" dirty="0"/>
            <a:t>Vocht</a:t>
          </a:r>
          <a:endParaRPr lang="en-US" sz="2500" kern="1200" dirty="0"/>
        </a:p>
      </dsp:txBody>
      <dsp:txXfrm>
        <a:off x="1270648" y="2800492"/>
        <a:ext cx="1845485" cy="1845485"/>
      </dsp:txXfrm>
    </dsp:sp>
    <dsp:sp modelId="{1737669A-6DE2-4D2D-9FFA-A53D37E7AE27}">
      <dsp:nvSpPr>
        <dsp:cNvPr id="0" name=""/>
        <dsp:cNvSpPr/>
      </dsp:nvSpPr>
      <dsp:spPr>
        <a:xfrm>
          <a:off x="3373289" y="2700656"/>
          <a:ext cx="2045157" cy="2045157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b="1" kern="1200"/>
            <a:t>Bodemleven (schimmels)</a:t>
          </a:r>
          <a:endParaRPr lang="en-US" sz="2500" kern="1200"/>
        </a:p>
      </dsp:txBody>
      <dsp:txXfrm>
        <a:off x="3473125" y="2800492"/>
        <a:ext cx="1845485" cy="18454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A9B604-D4E7-4666-99CC-6932980AB3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8C8CB5D-196E-460A-81CA-6747BC9AF5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42ED6AA-9D91-4EBF-8200-BF4CA4C6E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147D-B96A-48FA-8520-89E69BDB0B7F}" type="datetimeFigureOut">
              <a:rPr lang="nl-NL" smtClean="0"/>
              <a:t>11-12-2020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040DCD7-26CB-4DA9-8C5B-FAE33E6F3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E7B2BF5-9304-427F-909C-62F4242D2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0ED0-6FD7-41D7-BD02-329627FDDD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8786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0CF21C-E5E6-4CDA-A6A5-DECCDA16C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82EFE83-FB30-4782-819F-DE434B3E34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C9CB6E1-B5B3-48E4-B2D6-10B308191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147D-B96A-48FA-8520-89E69BDB0B7F}" type="datetimeFigureOut">
              <a:rPr lang="nl-NL" smtClean="0"/>
              <a:t>11-12-2020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430D536-D8F9-4531-AA1D-CCEF5775E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4595244-1F6F-46C9-A3B6-EDF5F10E5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0ED0-6FD7-41D7-BD02-329627FDDD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7218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B32F937-0DC4-433D-A195-8A9A436560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2B1B907-714B-4D74-BAC0-3071BBCCF3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90718A-DCD8-469B-84DA-2C02341AF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147D-B96A-48FA-8520-89E69BDB0B7F}" type="datetimeFigureOut">
              <a:rPr lang="nl-NL" smtClean="0"/>
              <a:t>11-12-2020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9A1345E-3F28-4C8A-B9B8-82AA962A6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B5EECD-7B37-4EDB-82FC-7B2028740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0ED0-6FD7-41D7-BD02-329627FDDD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9040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CE515D-EDBC-4B4A-9FD6-0E722FDE3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70BFAF-0374-414F-BDA4-54413ADEF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C157704-2360-4830-9A42-7D140FA13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147D-B96A-48FA-8520-89E69BDB0B7F}" type="datetimeFigureOut">
              <a:rPr lang="nl-NL" smtClean="0"/>
              <a:t>11-12-2020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A9FBB76-6322-4437-866A-94D38FA08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6179005-A50C-4747-8157-A07F52FDC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0ED0-6FD7-41D7-BD02-329627FDDD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1033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AAA150-82ED-400C-ABE3-830778252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1D6A714-B4FE-45D0-BB44-C91CB29F20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704D8B2-ABB5-44F1-94DD-E14C9322E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147D-B96A-48FA-8520-89E69BDB0B7F}" type="datetimeFigureOut">
              <a:rPr lang="nl-NL" smtClean="0"/>
              <a:t>11-12-2020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E8604E5-6090-466D-B10D-786987655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6D91C0D-4083-4832-A656-3635E2639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0ED0-6FD7-41D7-BD02-329627FDDD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3535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F042E5-0244-45EF-ACC4-DAF603686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689C339-4A74-4AAB-B2EC-52A79D9071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252E447-8F21-4D74-A4D9-C7E184F0B9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9BA6D29-2816-47CF-861C-3A2460515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147D-B96A-48FA-8520-89E69BDB0B7F}" type="datetimeFigureOut">
              <a:rPr lang="nl-NL" smtClean="0"/>
              <a:t>11-12-2020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F1B15E1-1A71-41EF-854F-A4FA999C2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61B1773-F293-47BB-BA9B-B1B476877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0ED0-6FD7-41D7-BD02-329627FDDD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1274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399F08-7639-4D9E-9113-807CAFE2A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C7F368B-F4A0-494B-B638-C89B327B1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61F6401-4C31-445B-AF0A-FF1F293E5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50C9544-E0F9-4279-866C-C125079E96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5235625-DF7E-4DF1-8303-7CC5E6320B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C99D24D-79CA-404E-A3E5-662C2979D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147D-B96A-48FA-8520-89E69BDB0B7F}" type="datetimeFigureOut">
              <a:rPr lang="nl-NL" smtClean="0"/>
              <a:t>11-12-2020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F8CB0EC-1077-470E-8778-01BA19AB8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B3C8D22-56B0-4E4C-9326-8BA129A1A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0ED0-6FD7-41D7-BD02-329627FDDD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3696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0A0992-FEE0-4692-9CE2-375444B87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7EDF3B7-FA38-40E2-9227-790895688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147D-B96A-48FA-8520-89E69BDB0B7F}" type="datetimeFigureOut">
              <a:rPr lang="nl-NL" smtClean="0"/>
              <a:t>11-12-2020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D88CA9F-356F-464B-BD4B-26120AC1E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13DB572-EB53-4556-8EE7-1F6D33D6C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0ED0-6FD7-41D7-BD02-329627FDDD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7386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974F9E8-64D1-4A96-B277-E3CFC946A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147D-B96A-48FA-8520-89E69BDB0B7F}" type="datetimeFigureOut">
              <a:rPr lang="nl-NL" smtClean="0"/>
              <a:t>11-12-2020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07D3E8D-7616-44C2-98EB-E527A1F27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1B5BA3C-9DF8-43E0-8451-22461E377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0ED0-6FD7-41D7-BD02-329627FDDD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5216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C1B2DC-561D-4A54-935E-CF6AB4D5C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C6E1BFE-E29F-4E10-A0C0-55967C931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26E5DF5-4E13-4516-9946-2EBD9ED58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AB1F600-44AC-4C67-B620-A00FBA0F3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147D-B96A-48FA-8520-89E69BDB0B7F}" type="datetimeFigureOut">
              <a:rPr lang="nl-NL" smtClean="0"/>
              <a:t>11-12-2020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884C0B3-6587-4728-AF6A-B05DF69A0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9A8D29A-41F5-4EB4-98CD-46402885D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0ED0-6FD7-41D7-BD02-329627FDDD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6852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499BA6-C8D4-4BA0-8447-40BBA6EC6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F1945A3-AEBB-43BD-95F3-9ADC8D5017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D8E279A-933F-4431-B0AE-4071143487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3CAF1F3-6276-486A-9D09-2B2C8AC3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147D-B96A-48FA-8520-89E69BDB0B7F}" type="datetimeFigureOut">
              <a:rPr lang="nl-NL" smtClean="0"/>
              <a:t>11-12-2020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89B11D0-C2DD-43F5-B134-55FE15D11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5F4EB27-1177-4F86-ABB6-750A66121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0ED0-6FD7-41D7-BD02-329627FDDD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3768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4443F82-2041-4615-9457-1D6C6020C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384D574-0BE3-4BDF-8979-51CEF15B3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1225E87-E0FB-42BD-9E8A-2C73D622DF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D147D-B96A-48FA-8520-89E69BDB0B7F}" type="datetimeFigureOut">
              <a:rPr lang="nl-NL" smtClean="0"/>
              <a:t>11-12-2020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A40291C-4C30-496B-A417-D4D3B24981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0F62F89-FD50-4519-A76C-C601CBB55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60ED0-6FD7-41D7-BD02-329627FDDD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213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nl/url?sa=i&amp;url=https%3A%2F%2Fwww.ecopedia.be%2Fpagina%2Fonkruidpreventie-beplantingen&amp;psig=AOvVaw2PaWdqxt_OwqMPSB7iTUTm&amp;ust=1601567465902000&amp;source=images&amp;cd=vfe&amp;ved=0CAIQjRxqFwoTCOC83fGdkewCFQAAAAAdAAAAABAc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VGzhtj5_tA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gras, buiten, person, veld&#10;&#10;Automatisch gegenereerde beschrijving">
            <a:extLst>
              <a:ext uri="{FF2B5EF4-FFF2-40B4-BE49-F238E27FC236}">
                <a16:creationId xmlns:a16="http://schemas.microsoft.com/office/drawing/2014/main" id="{3FC9810A-F361-47B8-8214-53DA05839B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2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5B3222-B755-4A46-BB9D-AFAB0E5E0A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>
                <a:solidFill>
                  <a:schemeClr val="tx1">
                    <a:lumMod val="85000"/>
                    <a:lumOff val="15000"/>
                  </a:schemeClr>
                </a:solidFill>
              </a:rPr>
              <a:t>Werk in Tuin &amp; Landschap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766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CD65EAF-73B9-4382-9F27-FA26CCBAB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rmAutofit/>
          </a:bodyPr>
          <a:lstStyle/>
          <a:p>
            <a:r>
              <a:rPr lang="nl-NL" sz="3400" b="1" dirty="0"/>
              <a:t>Lichtbehoefte</a:t>
            </a: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C94443F-7DB4-45FF-A7BA-5CD51AC57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nl-NL" sz="1800" b="1" dirty="0"/>
              <a:t>Een plant/boom groeit naar het licht toe</a:t>
            </a:r>
          </a:p>
          <a:p>
            <a:pPr marL="0" indent="0">
              <a:buNone/>
            </a:pPr>
            <a:r>
              <a:rPr lang="nl-NL" sz="1800" b="1" dirty="0"/>
              <a:t>Onderhoud speelt grote rol</a:t>
            </a:r>
          </a:p>
          <a:p>
            <a:pPr marL="0" indent="0">
              <a:buNone/>
            </a:pPr>
            <a:r>
              <a:rPr lang="nl-NL" sz="1800" b="1" dirty="0"/>
              <a:t>Productiebossen</a:t>
            </a:r>
          </a:p>
          <a:p>
            <a:pPr marL="0" indent="0">
              <a:buNone/>
            </a:pPr>
            <a:r>
              <a:rPr lang="nl-NL" sz="1800" b="1" dirty="0"/>
              <a:t>Zonnebrand bij beuken</a:t>
            </a:r>
          </a:p>
        </p:txBody>
      </p:sp>
      <p:pic>
        <p:nvPicPr>
          <p:cNvPr id="5" name="Afbeelding 4" descr="Afbeelding met buiten, gras, park, zitten&#10;&#10;Automatisch gegenereerde beschrijving">
            <a:extLst>
              <a:ext uri="{FF2B5EF4-FFF2-40B4-BE49-F238E27FC236}">
                <a16:creationId xmlns:a16="http://schemas.microsoft.com/office/drawing/2014/main" id="{E722FF07-E650-4226-BFCE-F9D014FD21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8" r="-2" b="20333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4071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3EF6E0-F858-4961-8E36-4C9988802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1150112"/>
            <a:ext cx="4485861" cy="1088136"/>
          </a:xfrm>
        </p:spPr>
        <p:txBody>
          <a:bodyPr anchor="b">
            <a:normAutofit/>
          </a:bodyPr>
          <a:lstStyle/>
          <a:p>
            <a:r>
              <a:rPr lang="nl-NL" sz="3400" b="1" dirty="0"/>
              <a:t>Vocht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5F633E-3EA6-4117-9672-CD32C18F0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457450"/>
            <a:ext cx="4498848" cy="405917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800" b="1" dirty="0" err="1"/>
              <a:t>Droog</a:t>
            </a:r>
            <a:r>
              <a:rPr lang="nl-NL" sz="1800" b="1" dirty="0"/>
              <a:t>: In de zomer niet of nauwelijks vocht bevatten (puur zandgrond).</a:t>
            </a:r>
            <a:endParaRPr lang="en-US" sz="1800" b="1" dirty="0"/>
          </a:p>
          <a:p>
            <a:pPr marL="0" indent="0">
              <a:buNone/>
            </a:pPr>
            <a:r>
              <a:rPr lang="en-US" sz="1800" b="1" dirty="0" err="1"/>
              <a:t>Vochthoudend</a:t>
            </a:r>
            <a:r>
              <a:rPr lang="en-US" sz="1800" b="1" dirty="0"/>
              <a:t>: In de </a:t>
            </a:r>
            <a:r>
              <a:rPr lang="en-US" sz="1800" b="1" dirty="0" err="1"/>
              <a:t>zomer</a:t>
            </a:r>
            <a:r>
              <a:rPr lang="en-US" sz="1800" b="1" dirty="0"/>
              <a:t> </a:t>
            </a:r>
            <a:r>
              <a:rPr lang="en-US" sz="1800" b="1" dirty="0" err="1"/>
              <a:t>niet</a:t>
            </a:r>
            <a:r>
              <a:rPr lang="en-US" sz="1800" b="1" dirty="0"/>
              <a:t> </a:t>
            </a:r>
            <a:r>
              <a:rPr lang="en-US" sz="1800" b="1" dirty="0" err="1"/>
              <a:t>helemaal</a:t>
            </a:r>
            <a:r>
              <a:rPr lang="en-US" sz="1800" b="1" dirty="0"/>
              <a:t> </a:t>
            </a:r>
            <a:r>
              <a:rPr lang="en-US" sz="1800" b="1" dirty="0" err="1"/>
              <a:t>uitdrogen</a:t>
            </a:r>
            <a:r>
              <a:rPr lang="en-US" sz="1800" b="1" dirty="0"/>
              <a:t> (</a:t>
            </a:r>
            <a:r>
              <a:rPr lang="en-US" sz="1800" b="1" dirty="0" err="1"/>
              <a:t>leem</a:t>
            </a:r>
            <a:r>
              <a:rPr lang="en-US" sz="1800" b="1" dirty="0"/>
              <a:t>/ </a:t>
            </a:r>
            <a:r>
              <a:rPr lang="en-US" sz="1800" b="1" dirty="0" err="1"/>
              <a:t>kleigrond</a:t>
            </a:r>
            <a:r>
              <a:rPr lang="en-US" sz="1800" b="1" dirty="0"/>
              <a:t>).</a:t>
            </a:r>
          </a:p>
          <a:p>
            <a:pPr marL="0" indent="0">
              <a:buNone/>
            </a:pPr>
            <a:r>
              <a:rPr lang="en-US" sz="1800" b="1" dirty="0" err="1"/>
              <a:t>Vochtig</a:t>
            </a:r>
            <a:r>
              <a:rPr lang="en-US" sz="1800" b="1" dirty="0"/>
              <a:t>: In de </a:t>
            </a:r>
            <a:r>
              <a:rPr lang="en-US" sz="1800" b="1" dirty="0" err="1"/>
              <a:t>zomer</a:t>
            </a:r>
            <a:r>
              <a:rPr lang="en-US" sz="1800" b="1" dirty="0"/>
              <a:t> </a:t>
            </a:r>
            <a:r>
              <a:rPr lang="en-US" sz="1800" b="1" dirty="0" err="1"/>
              <a:t>vochtig</a:t>
            </a:r>
            <a:r>
              <a:rPr lang="en-US" sz="1800" b="1" dirty="0"/>
              <a:t> </a:t>
            </a:r>
            <a:r>
              <a:rPr lang="en-US" sz="1800" b="1" dirty="0" err="1"/>
              <a:t>blijvend</a:t>
            </a:r>
            <a:r>
              <a:rPr lang="en-US" sz="1800" b="1" dirty="0"/>
              <a:t> </a:t>
            </a:r>
            <a:r>
              <a:rPr lang="en-US" sz="1800" b="1" dirty="0" err="1"/>
              <a:t>en</a:t>
            </a:r>
            <a:r>
              <a:rPr lang="en-US" sz="1800" b="1" dirty="0"/>
              <a:t> in de winter </a:t>
            </a:r>
            <a:r>
              <a:rPr lang="en-US" sz="1800" b="1" dirty="0" err="1"/>
              <a:t>hoge</a:t>
            </a:r>
            <a:r>
              <a:rPr lang="en-US" sz="1800" b="1" dirty="0"/>
              <a:t> </a:t>
            </a:r>
            <a:r>
              <a:rPr lang="en-US" sz="1800" b="1" dirty="0" err="1"/>
              <a:t>grondwaterstand</a:t>
            </a:r>
            <a:r>
              <a:rPr lang="en-US" sz="1800" b="1" dirty="0"/>
              <a:t> </a:t>
            </a:r>
            <a:r>
              <a:rPr lang="en-US" sz="1800" b="1" dirty="0" err="1"/>
              <a:t>hebben</a:t>
            </a:r>
            <a:r>
              <a:rPr lang="en-US" sz="1800" b="1" dirty="0"/>
              <a:t> (</a:t>
            </a:r>
            <a:r>
              <a:rPr lang="en-US" sz="1800" b="1" dirty="0" err="1"/>
              <a:t>zandige</a:t>
            </a:r>
            <a:r>
              <a:rPr lang="en-US" sz="1800" b="1" dirty="0"/>
              <a:t> </a:t>
            </a:r>
            <a:r>
              <a:rPr lang="en-US" sz="1800" b="1" dirty="0" err="1"/>
              <a:t>kleigronden</a:t>
            </a:r>
            <a:r>
              <a:rPr lang="en-US" sz="1800" b="1" dirty="0"/>
              <a:t>).</a:t>
            </a:r>
          </a:p>
          <a:p>
            <a:pPr marL="0" indent="0">
              <a:buNone/>
            </a:pPr>
            <a:r>
              <a:rPr lang="en-US" sz="1800" b="1" dirty="0"/>
              <a:t>Nat: In de winter </a:t>
            </a:r>
            <a:r>
              <a:rPr lang="en-US" sz="1800" b="1" dirty="0" err="1"/>
              <a:t>langdurig</a:t>
            </a:r>
            <a:r>
              <a:rPr lang="en-US" sz="1800" b="1" dirty="0"/>
              <a:t> </a:t>
            </a:r>
            <a:r>
              <a:rPr lang="en-US" sz="1800" b="1" dirty="0" err="1"/>
              <a:t>onder</a:t>
            </a:r>
            <a:r>
              <a:rPr lang="en-US" sz="1800" b="1" dirty="0"/>
              <a:t> water </a:t>
            </a:r>
            <a:r>
              <a:rPr lang="en-US" sz="1800" b="1" dirty="0" err="1"/>
              <a:t>staan</a:t>
            </a:r>
            <a:r>
              <a:rPr lang="en-US" sz="1800" b="1" dirty="0"/>
              <a:t> </a:t>
            </a:r>
            <a:r>
              <a:rPr lang="en-US" sz="1800" b="1" dirty="0" err="1"/>
              <a:t>en</a:t>
            </a:r>
            <a:r>
              <a:rPr lang="en-US" sz="1800" b="1" dirty="0"/>
              <a:t> in de </a:t>
            </a:r>
            <a:r>
              <a:rPr lang="en-US" sz="1800" b="1" dirty="0" err="1"/>
              <a:t>zomer</a:t>
            </a:r>
            <a:r>
              <a:rPr lang="en-US" sz="1800" b="1" dirty="0"/>
              <a:t> </a:t>
            </a:r>
            <a:r>
              <a:rPr lang="en-US" sz="1800" b="1" dirty="0" err="1"/>
              <a:t>vochtig</a:t>
            </a:r>
            <a:r>
              <a:rPr lang="en-US" sz="1800" b="1" dirty="0"/>
              <a:t> of </a:t>
            </a:r>
            <a:r>
              <a:rPr lang="en-US" sz="1800" b="1" dirty="0" err="1"/>
              <a:t>drassig</a:t>
            </a:r>
            <a:r>
              <a:rPr lang="en-US" sz="1800" b="1" dirty="0"/>
              <a:t> (</a:t>
            </a:r>
            <a:r>
              <a:rPr lang="en-US" sz="1800" b="1" dirty="0" err="1"/>
              <a:t>klei</a:t>
            </a:r>
            <a:r>
              <a:rPr lang="en-US" sz="1800" b="1" dirty="0"/>
              <a:t>- </a:t>
            </a:r>
            <a:r>
              <a:rPr lang="en-US" sz="1800" b="1" dirty="0" err="1"/>
              <a:t>en</a:t>
            </a:r>
            <a:r>
              <a:rPr lang="en-US" sz="1800" b="1" dirty="0"/>
              <a:t> </a:t>
            </a:r>
            <a:r>
              <a:rPr lang="en-US" sz="1800" b="1" dirty="0" err="1"/>
              <a:t>veengronden</a:t>
            </a:r>
            <a:r>
              <a:rPr lang="en-US" sz="1800" b="1" dirty="0"/>
              <a:t>).</a:t>
            </a:r>
          </a:p>
          <a:p>
            <a:pPr marL="0" indent="0">
              <a:buNone/>
            </a:pPr>
            <a:r>
              <a:rPr lang="en-US" sz="1800" b="1" dirty="0" err="1"/>
              <a:t>Drassig</a:t>
            </a:r>
            <a:r>
              <a:rPr lang="en-US" sz="1800" b="1" dirty="0"/>
              <a:t>: </a:t>
            </a:r>
            <a:r>
              <a:rPr lang="en-US" sz="1800" b="1" dirty="0" err="1"/>
              <a:t>Bodems</a:t>
            </a:r>
            <a:r>
              <a:rPr lang="en-US" sz="1800" b="1" dirty="0"/>
              <a:t> </a:t>
            </a:r>
            <a:r>
              <a:rPr lang="en-US" sz="1800" b="1" dirty="0" err="1"/>
              <a:t>waar</a:t>
            </a:r>
            <a:r>
              <a:rPr lang="en-US" sz="1800" b="1" dirty="0"/>
              <a:t> het hele </a:t>
            </a:r>
            <a:r>
              <a:rPr lang="en-US" sz="1800" b="1" dirty="0" err="1"/>
              <a:t>jaar</a:t>
            </a:r>
            <a:r>
              <a:rPr lang="en-US" sz="1800" b="1" dirty="0"/>
              <a:t> het </a:t>
            </a:r>
            <a:r>
              <a:rPr lang="en-US" sz="1800" b="1" dirty="0" err="1"/>
              <a:t>grondwater</a:t>
            </a:r>
            <a:r>
              <a:rPr lang="en-US" sz="1800" b="1" dirty="0"/>
              <a:t> op </a:t>
            </a:r>
            <a:r>
              <a:rPr lang="en-US" sz="1800" b="1" dirty="0" err="1"/>
              <a:t>maaiveldhoogte</a:t>
            </a:r>
            <a:r>
              <a:rPr lang="en-US" sz="1800" b="1" dirty="0"/>
              <a:t> </a:t>
            </a:r>
            <a:r>
              <a:rPr lang="en-US" sz="1800" b="1" dirty="0" err="1"/>
              <a:t>staat</a:t>
            </a:r>
            <a:r>
              <a:rPr lang="en-US" sz="1800" b="1" dirty="0"/>
              <a:t> (</a:t>
            </a:r>
            <a:r>
              <a:rPr lang="en-US" sz="1800" b="1" dirty="0" err="1"/>
              <a:t>niet-ontwaterde</a:t>
            </a:r>
            <a:r>
              <a:rPr lang="en-US" sz="1800" b="1" dirty="0"/>
              <a:t> </a:t>
            </a:r>
            <a:r>
              <a:rPr lang="en-US" sz="1800" b="1" dirty="0" err="1"/>
              <a:t>veengronden</a:t>
            </a:r>
            <a:r>
              <a:rPr lang="en-US" sz="1800" b="1" dirty="0"/>
              <a:t>).</a:t>
            </a:r>
          </a:p>
          <a:p>
            <a:pPr marL="0" indent="0">
              <a:buNone/>
            </a:pPr>
            <a:endParaRPr lang="nl-NL" sz="1500" dirty="0"/>
          </a:p>
        </p:txBody>
      </p:sp>
      <p:pic>
        <p:nvPicPr>
          <p:cNvPr id="8" name="Afbeelding 7" descr="Afbeelding met buiten, gras, water, rivier&#10;&#10;Automatisch gegenereerde beschrijving">
            <a:extLst>
              <a:ext uri="{FF2B5EF4-FFF2-40B4-BE49-F238E27FC236}">
                <a16:creationId xmlns:a16="http://schemas.microsoft.com/office/drawing/2014/main" id="{D8344D05-9A22-4C09-8243-88B4F80CB7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8" r="14337" b="-1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2538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59B57B7-77BD-4E1E-BB68-374219F54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rmAutofit/>
          </a:bodyPr>
          <a:lstStyle/>
          <a:p>
            <a:r>
              <a:rPr lang="nl-NL" sz="3400" b="1" dirty="0"/>
              <a:t>Bodemleven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8EAF3C-7258-495E-8436-583D6742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nl-NL" sz="1800" b="1" dirty="0"/>
              <a:t>Schimmels en bacteriën zetten plantenresten om in voedingsstoffen.</a:t>
            </a:r>
          </a:p>
          <a:p>
            <a:pPr marL="0" indent="0">
              <a:buNone/>
            </a:pPr>
            <a:r>
              <a:rPr lang="nl-NL" sz="1800" b="1" dirty="0"/>
              <a:t>Wormen en kevers zorgen voor beluchting van de bodem.</a:t>
            </a:r>
          </a:p>
          <a:p>
            <a:pPr marL="0" indent="0">
              <a:buNone/>
            </a:pPr>
            <a:r>
              <a:rPr lang="nl-NL" sz="1800" b="1" dirty="0"/>
              <a:t>De beuk werkt samen met de </a:t>
            </a:r>
            <a:r>
              <a:rPr lang="nl-NL" sz="1800" b="1" dirty="0" err="1"/>
              <a:t>M</a:t>
            </a:r>
            <a:r>
              <a:rPr lang="nl-NL" sz="1800" b="1" dirty="0" err="1" smtClean="0"/>
              <a:t>ycorrhiza</a:t>
            </a:r>
            <a:r>
              <a:rPr lang="nl-NL" sz="1800" b="1" dirty="0" smtClean="0"/>
              <a:t> </a:t>
            </a:r>
            <a:r>
              <a:rPr lang="nl-NL" sz="1800" b="1" dirty="0"/>
              <a:t>schimmel om te overleven.</a:t>
            </a:r>
          </a:p>
          <a:p>
            <a:pPr marL="0" indent="0">
              <a:buNone/>
            </a:pPr>
            <a:endParaRPr lang="nl-NL" sz="1800" b="1" dirty="0"/>
          </a:p>
          <a:p>
            <a:pPr marL="0" indent="0">
              <a:buNone/>
            </a:pPr>
            <a:endParaRPr lang="nl-NL" sz="1800" dirty="0"/>
          </a:p>
        </p:txBody>
      </p:sp>
      <p:pic>
        <p:nvPicPr>
          <p:cNvPr id="5" name="Afbeelding 4" descr="Afbeelding met buiten, gras, boom, plant&#10;&#10;Automatisch gegenereerde beschrijving">
            <a:extLst>
              <a:ext uri="{FF2B5EF4-FFF2-40B4-BE49-F238E27FC236}">
                <a16:creationId xmlns:a16="http://schemas.microsoft.com/office/drawing/2014/main" id="{5CEA0A23-C3C1-4C7E-BA14-6FD86A416C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4" r="24776" b="-1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3043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E0E90A-F4E3-443C-AFD0-2E52486BB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Opdracht les 1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376E09-03BF-418B-81A7-DA5046FD4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sz="2400" b="1" dirty="0"/>
              <a:t>Iedereen kiest 1 soort beplanting uit niveau 2, 3 en 4 (zoom, mantel en bos) en zoekt hier de volgende informatie bij:</a:t>
            </a:r>
          </a:p>
          <a:p>
            <a:pPr marL="0" indent="0">
              <a:buNone/>
            </a:pPr>
            <a:endParaRPr lang="nl-NL" sz="2400" b="1" dirty="0"/>
          </a:p>
          <a:p>
            <a:r>
              <a:rPr lang="nl-NL" sz="2400" b="1" dirty="0"/>
              <a:t>Naam + bijbehorende plantengroep (bijv. </a:t>
            </a:r>
            <a:r>
              <a:rPr lang="nl-NL" sz="2400" b="1" smtClean="0"/>
              <a:t>grassen/kruiden/heesters/bomen)</a:t>
            </a:r>
            <a:endParaRPr lang="nl-NL" sz="2400" b="1" dirty="0"/>
          </a:p>
          <a:p>
            <a:r>
              <a:rPr lang="nl-NL" sz="2400" b="1" dirty="0"/>
              <a:t>Foto van de tak (met blad) in de zomer</a:t>
            </a:r>
          </a:p>
          <a:p>
            <a:r>
              <a:rPr lang="nl-NL" sz="2400" b="1" dirty="0"/>
              <a:t>Foto van de tak in de winter</a:t>
            </a:r>
          </a:p>
          <a:p>
            <a:r>
              <a:rPr lang="nl-NL" sz="2400" b="1" dirty="0"/>
              <a:t>Beschrijving van de knoppen</a:t>
            </a:r>
          </a:p>
          <a:p>
            <a:r>
              <a:rPr lang="nl-NL" sz="2400" b="1" dirty="0"/>
              <a:t>Omschrijving van het blad</a:t>
            </a:r>
          </a:p>
          <a:p>
            <a:r>
              <a:rPr lang="nl-NL" sz="2400" b="1" dirty="0"/>
              <a:t>Omschrijving van de bloei</a:t>
            </a:r>
          </a:p>
          <a:p>
            <a:r>
              <a:rPr lang="nl-NL" sz="2400" b="1" dirty="0"/>
              <a:t>Vruchten</a:t>
            </a:r>
          </a:p>
          <a:p>
            <a:r>
              <a:rPr lang="nl-NL" sz="2400" b="1" dirty="0"/>
              <a:t>Groeiplaats (licht, vocht, bodemsoort, rijke of arme bodem, etc</a:t>
            </a:r>
            <a:r>
              <a:rPr lang="nl-NL" sz="2400" b="1" dirty="0" smtClean="0"/>
              <a:t>.)</a:t>
            </a:r>
            <a:endParaRPr lang="nl-NL" sz="2400" b="1" dirty="0"/>
          </a:p>
          <a:p>
            <a:endParaRPr lang="nl-NL" sz="2400" b="1" dirty="0"/>
          </a:p>
          <a:p>
            <a:pPr marL="0" indent="0">
              <a:buNone/>
            </a:pPr>
            <a:r>
              <a:rPr lang="nl-NL" sz="2400" b="1" dirty="0"/>
              <a:t>Werk netjes want we voegen deze informatie samen tot een catalogus waaruit jullie informatie halen voor verdere opdrachten/lessen!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78252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2E9A053-00E2-4CA4-8C44-5B1D1C1A7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9150"/>
            <a:ext cx="10515600" cy="580548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b="1" i="1" u="sng" dirty="0" smtClean="0"/>
              <a:t>Naam leerling</a:t>
            </a:r>
            <a:r>
              <a:rPr lang="nl-NL" b="1" i="1" u="sng" dirty="0"/>
              <a:t>		</a:t>
            </a:r>
            <a:r>
              <a:rPr lang="nl-NL" b="1" i="1" u="sng" dirty="0" smtClean="0"/>
              <a:t>2. Zoom</a:t>
            </a:r>
            <a:r>
              <a:rPr lang="nl-NL" b="1" i="1" u="sng" dirty="0"/>
              <a:t>		</a:t>
            </a:r>
            <a:r>
              <a:rPr lang="nl-NL" b="1" i="1" u="sng" dirty="0" smtClean="0"/>
              <a:t>3. Mantel</a:t>
            </a:r>
            <a:r>
              <a:rPr lang="nl-NL" b="1" i="1" u="sng" dirty="0"/>
              <a:t>		</a:t>
            </a:r>
            <a:r>
              <a:rPr lang="nl-NL" b="1" i="1" u="sng" dirty="0" smtClean="0"/>
              <a:t>4. Kern/bos</a:t>
            </a:r>
            <a:endParaRPr lang="nl-NL" b="1" i="1" u="sng" dirty="0"/>
          </a:p>
          <a:p>
            <a:pPr marL="0" indent="0">
              <a:buNone/>
            </a:pPr>
            <a:r>
              <a:rPr lang="nl-NL" dirty="0"/>
              <a:t>		Braam			Brem			Amerikaanse eik</a:t>
            </a:r>
          </a:p>
          <a:p>
            <a:pPr marL="0" indent="0">
              <a:buNone/>
            </a:pPr>
            <a:r>
              <a:rPr lang="nl-NL" dirty="0"/>
              <a:t>		Pitrus			Duindoorn		Gewone Beuk</a:t>
            </a:r>
          </a:p>
          <a:p>
            <a:pPr marL="0" indent="0">
              <a:buNone/>
            </a:pPr>
            <a:r>
              <a:rPr lang="nl-NL" dirty="0"/>
              <a:t>		Witbol			Meidoorn		Es</a:t>
            </a:r>
          </a:p>
          <a:p>
            <a:pPr marL="0" indent="0">
              <a:buNone/>
            </a:pPr>
            <a:r>
              <a:rPr lang="nl-NL" dirty="0" smtClean="0"/>
              <a:t>	</a:t>
            </a:r>
            <a:r>
              <a:rPr lang="nl-NL" dirty="0"/>
              <a:t>	Klaproos		Vlier			Fijnspar</a:t>
            </a:r>
          </a:p>
          <a:p>
            <a:pPr marL="0" indent="0">
              <a:buNone/>
            </a:pPr>
            <a:r>
              <a:rPr lang="nl-NL" dirty="0"/>
              <a:t>		Grote brandnetel	Hazelaar		Ruwe berk</a:t>
            </a:r>
          </a:p>
          <a:p>
            <a:pPr marL="0" indent="0">
              <a:buNone/>
            </a:pPr>
            <a:r>
              <a:rPr lang="nl-NL" dirty="0"/>
              <a:t>		Wilde chicorei		Hulst			Gewone wilg</a:t>
            </a:r>
          </a:p>
          <a:p>
            <a:pPr marL="0" indent="0">
              <a:buNone/>
            </a:pPr>
            <a:r>
              <a:rPr lang="nl-NL" dirty="0"/>
              <a:t>		Vingerhoedskruid 	Krent			Veldesdoorn</a:t>
            </a:r>
          </a:p>
          <a:p>
            <a:pPr marL="0" indent="0">
              <a:buNone/>
            </a:pPr>
            <a:r>
              <a:rPr lang="nl-NL" dirty="0"/>
              <a:t>		Smalle weegbree	Wilde kardinaalsmuts	Lindeboom</a:t>
            </a:r>
          </a:p>
          <a:p>
            <a:pPr marL="0" indent="0">
              <a:buNone/>
            </a:pPr>
            <a:r>
              <a:rPr lang="nl-NL" dirty="0" smtClean="0"/>
              <a:t>		Herderstasje</a:t>
            </a:r>
            <a:r>
              <a:rPr lang="nl-NL" dirty="0"/>
              <a:t>		Aalbes			Japanse lariks	</a:t>
            </a:r>
          </a:p>
          <a:p>
            <a:pPr marL="0" indent="0">
              <a:buNone/>
            </a:pPr>
            <a:r>
              <a:rPr lang="nl-NL" dirty="0"/>
              <a:t>		Kruipende boterbloem	Sleedoorn		Tamme kastanje	</a:t>
            </a:r>
          </a:p>
          <a:p>
            <a:pPr marL="0" indent="0">
              <a:buNone/>
            </a:pPr>
            <a:r>
              <a:rPr lang="nl-NL" dirty="0"/>
              <a:t>		Witte klaver		Liguster			Paardenkastanje</a:t>
            </a:r>
          </a:p>
          <a:p>
            <a:pPr marL="0" indent="0">
              <a:buNone/>
            </a:pPr>
            <a:r>
              <a:rPr lang="nl-NL" dirty="0"/>
              <a:t>		Wilde varen		Gelderse roos		Lijsterbes</a:t>
            </a:r>
          </a:p>
          <a:p>
            <a:pPr marL="0" indent="0">
              <a:buNone/>
            </a:pPr>
            <a:r>
              <a:rPr lang="nl-NL" dirty="0"/>
              <a:t>		Dovenetel		Vuilboom		Zomereik</a:t>
            </a:r>
          </a:p>
          <a:p>
            <a:pPr marL="0" indent="0">
              <a:buNone/>
            </a:pPr>
            <a:r>
              <a:rPr lang="nl-NL" dirty="0"/>
              <a:t>		Zevenblad		Gele Kornoelje		Zwarte els</a:t>
            </a:r>
          </a:p>
        </p:txBody>
      </p:sp>
    </p:spTree>
    <p:extLst>
      <p:ext uri="{BB962C8B-B14F-4D97-AF65-F5344CB8AC3E}">
        <p14:creationId xmlns:p14="http://schemas.microsoft.com/office/powerpoint/2010/main" val="4018137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3C7919-FF60-431D-B8D6-2590592FE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nl-NL" b="1" dirty="0"/>
              <a:t>Soorten beplanting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C0BA8D-8E9D-4197-9F73-1F858228F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41147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1600" b="1" dirty="0" smtClean="0"/>
              <a:t>1. Tuinplanten</a:t>
            </a:r>
          </a:p>
          <a:p>
            <a:r>
              <a:rPr lang="nl-NL" sz="1600" b="1" dirty="0" smtClean="0"/>
              <a:t>Eenjarige </a:t>
            </a:r>
            <a:r>
              <a:rPr lang="nl-NL" sz="1600" b="1" dirty="0"/>
              <a:t>planten</a:t>
            </a:r>
          </a:p>
          <a:p>
            <a:r>
              <a:rPr lang="nl-NL" sz="1600" b="1" dirty="0"/>
              <a:t>Tweejarige planten</a:t>
            </a:r>
          </a:p>
          <a:p>
            <a:r>
              <a:rPr lang="nl-NL" sz="1600" b="1" dirty="0"/>
              <a:t>Vaste planten</a:t>
            </a:r>
          </a:p>
          <a:p>
            <a:pPr marL="0" indent="0">
              <a:buNone/>
            </a:pPr>
            <a:endParaRPr lang="nl-NL" sz="1600" b="1" dirty="0"/>
          </a:p>
          <a:p>
            <a:pPr marL="0" indent="0">
              <a:buNone/>
            </a:pPr>
            <a:r>
              <a:rPr lang="nl-NL" sz="1600" b="1" dirty="0" smtClean="0"/>
              <a:t>2. Struiken/heesters</a:t>
            </a:r>
          </a:p>
          <a:p>
            <a:pPr marL="0" indent="0">
              <a:buNone/>
            </a:pPr>
            <a:endParaRPr lang="nl-NL" sz="1600" b="1" dirty="0" smtClean="0"/>
          </a:p>
          <a:p>
            <a:pPr marL="0" indent="0">
              <a:buNone/>
            </a:pPr>
            <a:r>
              <a:rPr lang="nl-NL" sz="1600" b="1" dirty="0" smtClean="0"/>
              <a:t>3. Bomen</a:t>
            </a:r>
          </a:p>
          <a:p>
            <a:r>
              <a:rPr lang="nl-NL" sz="1600" b="1" dirty="0" smtClean="0"/>
              <a:t>Loofbomen</a:t>
            </a:r>
          </a:p>
          <a:p>
            <a:r>
              <a:rPr lang="nl-NL" sz="1600" b="1" dirty="0" smtClean="0"/>
              <a:t>Naaldbomen</a:t>
            </a:r>
          </a:p>
          <a:p>
            <a:endParaRPr lang="nl-NL" sz="1600" b="1" dirty="0"/>
          </a:p>
          <a:p>
            <a:pPr marL="0" indent="0">
              <a:buNone/>
            </a:pPr>
            <a:r>
              <a:rPr lang="nl-NL" sz="1600" b="1" dirty="0" smtClean="0"/>
              <a:t>Onderverdeeld in drie plantengroepen</a:t>
            </a:r>
            <a:endParaRPr lang="nl-NL" sz="1600" b="1" dirty="0"/>
          </a:p>
        </p:txBody>
      </p:sp>
      <p:pic>
        <p:nvPicPr>
          <p:cNvPr id="5" name="Afbeelding 4" descr="Afbeelding met gras, buiten, pad, boom&#10;&#10;Automatisch gegenereerde beschrijving">
            <a:extLst>
              <a:ext uri="{FF2B5EF4-FFF2-40B4-BE49-F238E27FC236}">
                <a16:creationId xmlns:a16="http://schemas.microsoft.com/office/drawing/2014/main" id="{A5A9D613-98D1-4EEB-8467-83D3200316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6784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856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6747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F0810A-8EE3-4063-93A6-B2095376C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Opbouw van beplanting in een landschap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D505533-60F7-4E5E-97D4-1B82637D9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 descr="Onkruidpreventie in beplantingen | Ecopedia">
            <a:hlinkClick r:id="rId2" tgtFrame="&quot;_blank&quot;"/>
            <a:extLst>
              <a:ext uri="{FF2B5EF4-FFF2-40B4-BE49-F238E27FC236}">
                <a16:creationId xmlns:a16="http://schemas.microsoft.com/office/drawing/2014/main" id="{CC704E61-09CE-4A4F-A91D-FC75E61C150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03509"/>
            <a:ext cx="10139045" cy="5195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0136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gras, buiten, veld, groen&#10;&#10;Automatisch gegenereerde beschrijving">
            <a:extLst>
              <a:ext uri="{FF2B5EF4-FFF2-40B4-BE49-F238E27FC236}">
                <a16:creationId xmlns:a16="http://schemas.microsoft.com/office/drawing/2014/main" id="{590D6B92-B08F-4E6E-9897-99D263FC28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1" b="3181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3BF2E17-E4F7-4C03-A0BE-0ED8A4216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42" y="632990"/>
            <a:ext cx="4062643" cy="1043409"/>
          </a:xfrm>
        </p:spPr>
        <p:txBody>
          <a:bodyPr>
            <a:normAutofit/>
          </a:bodyPr>
          <a:lstStyle/>
          <a:p>
            <a:r>
              <a:rPr lang="nl-NL" sz="3600" b="1" dirty="0"/>
              <a:t>Grasland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D0940CC-0B1E-45E7-A5B9-2EA4392C1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242" y="1774372"/>
            <a:ext cx="4062642" cy="333102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800" b="1" dirty="0" err="1"/>
              <a:t>Eerste</a:t>
            </a:r>
            <a:r>
              <a:rPr lang="en-US" sz="1800" b="1" dirty="0"/>
              <a:t> </a:t>
            </a:r>
            <a:r>
              <a:rPr lang="en-US" sz="1800" b="1" dirty="0" err="1"/>
              <a:t>niveau</a:t>
            </a:r>
            <a:endParaRPr lang="en-US" sz="1800" b="1" dirty="0"/>
          </a:p>
          <a:p>
            <a:pPr marL="0" indent="0">
              <a:buNone/>
            </a:pPr>
            <a:r>
              <a:rPr lang="en-US" sz="1800" b="1" dirty="0" err="1"/>
              <a:t>Grassen</a:t>
            </a:r>
            <a:r>
              <a:rPr lang="en-US" sz="1800" b="1" dirty="0"/>
              <a:t> </a:t>
            </a:r>
            <a:r>
              <a:rPr lang="nl-NL" sz="1800" b="1" dirty="0"/>
              <a:t>(Witbol/Pitrus)</a:t>
            </a:r>
            <a:endParaRPr lang="en-US" sz="1800" b="1" dirty="0"/>
          </a:p>
          <a:p>
            <a:pPr marL="0" indent="0">
              <a:buNone/>
            </a:pPr>
            <a:r>
              <a:rPr lang="en-US" sz="1800" b="1" dirty="0" err="1"/>
              <a:t>Kruiden</a:t>
            </a:r>
            <a:r>
              <a:rPr lang="en-US" sz="1800" b="1" dirty="0"/>
              <a:t> (</a:t>
            </a:r>
            <a:r>
              <a:rPr lang="en-US" sz="1800" b="1" dirty="0" err="1"/>
              <a:t>Weegbree</a:t>
            </a:r>
            <a:r>
              <a:rPr lang="en-US" sz="1800" b="1" dirty="0"/>
              <a:t>/Camille)</a:t>
            </a:r>
          </a:p>
          <a:p>
            <a:pPr marL="0" indent="0">
              <a:buNone/>
            </a:pPr>
            <a:r>
              <a:rPr lang="en-US" sz="1800" b="1" dirty="0" err="1"/>
              <a:t>Bloemen</a:t>
            </a:r>
            <a:r>
              <a:rPr lang="en-US" sz="1800" b="1" dirty="0"/>
              <a:t> (</a:t>
            </a:r>
            <a:r>
              <a:rPr lang="en-US" sz="1800" b="1" dirty="0" err="1"/>
              <a:t>Boterbloem</a:t>
            </a:r>
            <a:r>
              <a:rPr lang="en-US" sz="1800" b="1" dirty="0"/>
              <a:t>/</a:t>
            </a:r>
            <a:r>
              <a:rPr lang="en-US" sz="1800" b="1" dirty="0" err="1"/>
              <a:t>Klaver</a:t>
            </a:r>
            <a:r>
              <a:rPr lang="en-US" sz="1800" b="1" dirty="0"/>
              <a:t>)</a:t>
            </a:r>
          </a:p>
          <a:p>
            <a:pPr marL="0" indent="0">
              <a:buNone/>
            </a:pPr>
            <a:r>
              <a:rPr lang="en-US" sz="1800" b="1" dirty="0"/>
              <a:t>Wilde flora</a:t>
            </a:r>
          </a:p>
          <a:p>
            <a:pPr marL="0" indent="0">
              <a:buNone/>
            </a:pPr>
            <a:r>
              <a:rPr lang="en-US" sz="1800" b="1" dirty="0" err="1"/>
              <a:t>Onderhoud</a:t>
            </a:r>
            <a:r>
              <a:rPr lang="en-US" sz="1800" b="1" dirty="0"/>
              <a:t>?</a:t>
            </a:r>
          </a:p>
          <a:p>
            <a:r>
              <a:rPr lang="en-US" sz="1800" b="1" dirty="0" err="1"/>
              <a:t>cyclomaaier</a:t>
            </a:r>
            <a:endParaRPr lang="en-US" sz="1800" b="1" dirty="0"/>
          </a:p>
          <a:p>
            <a:r>
              <a:rPr lang="en-US" sz="1800" b="1" dirty="0" err="1"/>
              <a:t>Bosmaaier</a:t>
            </a:r>
            <a:endParaRPr lang="en-US" sz="1800" b="1" dirty="0"/>
          </a:p>
          <a:p>
            <a:pPr marL="0" indent="0">
              <a:buNone/>
            </a:pPr>
            <a:r>
              <a:rPr lang="en-US" sz="1800" b="1" dirty="0" err="1"/>
              <a:t>Overgang</a:t>
            </a:r>
            <a:r>
              <a:rPr lang="en-US" sz="1800" b="1" dirty="0"/>
              <a:t> </a:t>
            </a:r>
            <a:r>
              <a:rPr lang="en-US" sz="1800" b="1" dirty="0" err="1"/>
              <a:t>naar</a:t>
            </a:r>
            <a:r>
              <a:rPr lang="en-US" sz="1800" b="1" dirty="0"/>
              <a:t> de zoom</a:t>
            </a:r>
          </a:p>
        </p:txBody>
      </p:sp>
    </p:spTree>
    <p:extLst>
      <p:ext uri="{BB962C8B-B14F-4D97-AF65-F5344CB8AC3E}">
        <p14:creationId xmlns:p14="http://schemas.microsoft.com/office/powerpoint/2010/main" val="920905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3B5781-3FDC-4429-9732-B1410C673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Zoom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008E56-65C6-42CD-A635-DF17B416F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 b="1" dirty="0"/>
              <a:t>Tweede niveau</a:t>
            </a:r>
          </a:p>
          <a:p>
            <a:pPr marL="0" indent="0">
              <a:buNone/>
            </a:pPr>
            <a:r>
              <a:rPr lang="nl-NL" sz="1800" b="1" dirty="0"/>
              <a:t>Heesters, struiken en kruiden</a:t>
            </a:r>
          </a:p>
          <a:p>
            <a:pPr marL="0" indent="0">
              <a:buNone/>
            </a:pPr>
            <a:r>
              <a:rPr lang="nl-NL" sz="1800" b="1" dirty="0"/>
              <a:t>Schuilplek voor fauna (dieren)</a:t>
            </a:r>
          </a:p>
          <a:p>
            <a:pPr marL="0" indent="0">
              <a:buNone/>
            </a:pPr>
            <a:r>
              <a:rPr lang="nl-NL" sz="1800" b="1" dirty="0"/>
              <a:t>Onderhoud:</a:t>
            </a:r>
          </a:p>
          <a:p>
            <a:r>
              <a:rPr lang="nl-NL" sz="1800" b="1" dirty="0"/>
              <a:t>Kettingzaag</a:t>
            </a:r>
          </a:p>
          <a:p>
            <a:r>
              <a:rPr lang="nl-NL" sz="1800" b="1" dirty="0"/>
              <a:t>Bosmaaier (</a:t>
            </a:r>
            <a:r>
              <a:rPr lang="nl-NL" sz="1800" b="1" dirty="0" err="1"/>
              <a:t>slagmes</a:t>
            </a:r>
            <a:r>
              <a:rPr lang="nl-NL" sz="1800" b="1" dirty="0"/>
              <a:t>/zaagblad)</a:t>
            </a:r>
          </a:p>
          <a:p>
            <a:r>
              <a:rPr lang="nl-NL" sz="1800" b="1" dirty="0"/>
              <a:t>Zeis (overlast?)</a:t>
            </a:r>
          </a:p>
          <a:p>
            <a:pPr marL="0" indent="0">
              <a:buNone/>
            </a:pPr>
            <a:r>
              <a:rPr lang="nl-NL" sz="1800" b="1" dirty="0"/>
              <a:t>Overgang naar de mantel</a:t>
            </a:r>
          </a:p>
        </p:txBody>
      </p:sp>
      <p:pic>
        <p:nvPicPr>
          <p:cNvPr id="4" name="Afbeelding 3" descr="Afbeelding met buiten, gras, staand, hoog&#10;&#10;Automatisch gegenereerde beschrijving">
            <a:extLst>
              <a:ext uri="{FF2B5EF4-FFF2-40B4-BE49-F238E27FC236}">
                <a16:creationId xmlns:a16="http://schemas.microsoft.com/office/drawing/2014/main" id="{6D5DFED1-2C29-4582-9B05-A0C3FA6B7D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024" y="-45243"/>
            <a:ext cx="4752975" cy="3467486"/>
          </a:xfrm>
          <a:prstGeom prst="rect">
            <a:avLst/>
          </a:prstGeom>
        </p:spPr>
      </p:pic>
      <p:pic>
        <p:nvPicPr>
          <p:cNvPr id="5" name="Tijdelijke aanduiding voor inhoud 4" descr="Afbeelding met buiten, gras, plant, boom&#10;&#10;Automatisch gegenereerde beschrijving">
            <a:extLst>
              <a:ext uri="{FF2B5EF4-FFF2-40B4-BE49-F238E27FC236}">
                <a16:creationId xmlns:a16="http://schemas.microsoft.com/office/drawing/2014/main" id="{1F0056E4-FBBE-4F68-9149-6DA45EB69F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477" y="3430928"/>
            <a:ext cx="4835373" cy="342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846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4A3E3D-4EB3-440C-A9EA-E8B1F015A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nl-NL" sz="3800" b="1">
                <a:solidFill>
                  <a:schemeClr val="bg1"/>
                </a:solidFill>
              </a:rPr>
              <a:t>Mantel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9D1B07-FB2D-4DF4-A2CB-0ECE185A6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436231" cy="364771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2000" b="1" dirty="0">
                <a:solidFill>
                  <a:schemeClr val="bg1"/>
                </a:solidFill>
              </a:rPr>
              <a:t>Derde niveau</a:t>
            </a:r>
          </a:p>
          <a:p>
            <a:pPr marL="0" indent="0">
              <a:buNone/>
            </a:pPr>
            <a:r>
              <a:rPr lang="nl-NL" sz="2000" b="1" dirty="0">
                <a:solidFill>
                  <a:schemeClr val="bg1"/>
                </a:solidFill>
              </a:rPr>
              <a:t>Kleinere boomsoorten, heesters/ struiken</a:t>
            </a:r>
          </a:p>
          <a:p>
            <a:pPr marL="0" indent="0">
              <a:buNone/>
            </a:pPr>
            <a:r>
              <a:rPr lang="nl-NL" sz="2000" b="1" dirty="0">
                <a:solidFill>
                  <a:schemeClr val="bg1"/>
                </a:solidFill>
              </a:rPr>
              <a:t>Wind, regen en temperatuur hebben meer invloed </a:t>
            </a:r>
          </a:p>
          <a:p>
            <a:pPr marL="0" indent="0">
              <a:buNone/>
            </a:pPr>
            <a:r>
              <a:rPr lang="nl-NL" sz="2000" b="1" dirty="0">
                <a:solidFill>
                  <a:schemeClr val="bg1"/>
                </a:solidFill>
              </a:rPr>
              <a:t>Houtsingels (onderhoud?)</a:t>
            </a:r>
          </a:p>
          <a:p>
            <a:pPr marL="0" indent="0">
              <a:buNone/>
            </a:pPr>
            <a:r>
              <a:rPr lang="nl-NL" sz="2000" b="1" dirty="0">
                <a:solidFill>
                  <a:schemeClr val="bg1"/>
                </a:solidFill>
              </a:rPr>
              <a:t>Overgang naar het bos/kern</a:t>
            </a:r>
          </a:p>
        </p:txBody>
      </p:sp>
      <p:pic>
        <p:nvPicPr>
          <p:cNvPr id="11" name="Afbeelding 10" descr="Afbeelding met buiten, gras, plant, boom&#10;&#10;Automatisch gegenereerde beschrijving">
            <a:extLst>
              <a:ext uri="{FF2B5EF4-FFF2-40B4-BE49-F238E27FC236}">
                <a16:creationId xmlns:a16="http://schemas.microsoft.com/office/drawing/2014/main" id="{061172A3-DAC8-4528-A764-1F60411B87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3277"/>
          <a:stretch/>
        </p:blipFill>
        <p:spPr>
          <a:xfrm>
            <a:off x="6525453" y="1"/>
            <a:ext cx="5666547" cy="3398024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A240C79-242E-4918-9F28-B101847D1C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522277" y="3386960"/>
            <a:ext cx="566972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Afbeelding 8" descr="Afbeelding met buiten, gras, veld, staand&#10;&#10;Automatisch gegenereerde beschrijving">
            <a:extLst>
              <a:ext uri="{FF2B5EF4-FFF2-40B4-BE49-F238E27FC236}">
                <a16:creationId xmlns:a16="http://schemas.microsoft.com/office/drawing/2014/main" id="{3A942F72-FC7E-4587-89FE-3823DBC234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5" r="-2" b="11322"/>
          <a:stretch/>
        </p:blipFill>
        <p:spPr>
          <a:xfrm>
            <a:off x="6522277" y="3398024"/>
            <a:ext cx="5669723" cy="346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211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buiten, plant, boom, gras&#10;&#10;Automatisch gegenereerde beschrijving">
            <a:extLst>
              <a:ext uri="{FF2B5EF4-FFF2-40B4-BE49-F238E27FC236}">
                <a16:creationId xmlns:a16="http://schemas.microsoft.com/office/drawing/2014/main" id="{ED07A025-AC8D-485A-AB2F-2F261BBA03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2" b="17008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27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C4158B5-5483-4999-BDFB-89938AB85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nl-NL" sz="3600" b="1" dirty="0"/>
              <a:t>Bos/Kern</a:t>
            </a:r>
          </a:p>
        </p:txBody>
      </p:sp>
      <p:cxnSp>
        <p:nvCxnSpPr>
          <p:cNvPr id="28" name="Straight Connector 18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A60AC2-CEFB-4C8A-AD51-7EF1F1BE2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5151384" cy="303085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1800" b="1" dirty="0"/>
              <a:t>Vierde niveau</a:t>
            </a:r>
          </a:p>
          <a:p>
            <a:pPr marL="0" indent="0">
              <a:buNone/>
            </a:pPr>
            <a:r>
              <a:rPr lang="nl-NL" sz="1800" b="1" dirty="0"/>
              <a:t>Climaxbos= hoog opstaande bomen</a:t>
            </a:r>
          </a:p>
          <a:p>
            <a:pPr marL="0" indent="0">
              <a:buNone/>
            </a:pPr>
            <a:r>
              <a:rPr lang="nl-NL" sz="1800" b="1" dirty="0"/>
              <a:t>Onderhoud</a:t>
            </a:r>
          </a:p>
          <a:p>
            <a:r>
              <a:rPr lang="nl-NL" sz="1800" b="1" dirty="0"/>
              <a:t>Kettingzaag</a:t>
            </a:r>
          </a:p>
          <a:p>
            <a:r>
              <a:rPr lang="nl-NL" sz="1800" b="1" dirty="0" err="1"/>
              <a:t>Harvester</a:t>
            </a:r>
            <a:r>
              <a:rPr lang="nl-NL" sz="1800" b="1" dirty="0"/>
              <a:t> </a:t>
            </a:r>
          </a:p>
          <a:p>
            <a:pPr marL="0" indent="0">
              <a:buNone/>
            </a:pPr>
            <a:r>
              <a:rPr lang="nl-NL" sz="1800" b="1" dirty="0">
                <a:hlinkClick r:id="rId3"/>
              </a:rPr>
              <a:t>https://www.youtube.com/watch?v=8VGzhtj5_tA</a:t>
            </a:r>
            <a:r>
              <a:rPr lang="nl-NL" sz="1800" b="1" dirty="0"/>
              <a:t> </a:t>
            </a:r>
          </a:p>
          <a:p>
            <a:pPr marL="0" indent="0">
              <a:buNone/>
            </a:pPr>
            <a:r>
              <a:rPr lang="nl-NL" sz="1800" b="1" dirty="0"/>
              <a:t>Productiebos</a:t>
            </a:r>
          </a:p>
          <a:p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1061593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344094-430A-400B-804B-910E696A1A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709375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3C67DF-7782-4E57-AB9B-F1B4811AD8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543451" y="1248213"/>
            <a:ext cx="5413238" cy="4326335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A8DAF85-8B64-4B07-8740-1B946D7AF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67" y="675564"/>
            <a:ext cx="3609833" cy="5204085"/>
          </a:xfrm>
        </p:spPr>
        <p:txBody>
          <a:bodyPr>
            <a:normAutofit/>
          </a:bodyPr>
          <a:lstStyle/>
          <a:p>
            <a:r>
              <a:rPr lang="nl-NL" b="1" dirty="0"/>
              <a:t>Groeifactoren voor planten	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3A5AE3-BD30-455C-842B-7626C8BEF09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DBECAA5-1F2D-470D-875C-8F2C2CA3E5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8FAF124E-60A8-4B59-81B1-9639D7BDCB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8026542"/>
              </p:ext>
            </p:extLst>
          </p:nvPr>
        </p:nvGraphicFramePr>
        <p:xfrm>
          <a:off x="4776730" y="819369"/>
          <a:ext cx="6589260" cy="5243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189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 descr="Afbeelding met gras, buiten, veld, stof&#10;&#10;Automatisch gegenereerde beschrijving">
            <a:extLst>
              <a:ext uri="{FF2B5EF4-FFF2-40B4-BE49-F238E27FC236}">
                <a16:creationId xmlns:a16="http://schemas.microsoft.com/office/drawing/2014/main" id="{24E76049-24FD-4C35-AD13-91507A88A7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08" r="-2" b="9731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5" name="Tijdelijke aanduiding voor inhoud 4" descr="Afbeelding met buiten, gras, gebouw, veld&#10;&#10;Automatisch gegenereerde beschrijving">
            <a:extLst>
              <a:ext uri="{FF2B5EF4-FFF2-40B4-BE49-F238E27FC236}">
                <a16:creationId xmlns:a16="http://schemas.microsoft.com/office/drawing/2014/main" id="{E47BF454-5D46-45EE-960C-46003C7E0E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4" r="-2" b="15382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2AD35E1-573B-43B4-9E7B-B4825E264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>
            <a:normAutofit/>
          </a:bodyPr>
          <a:lstStyle/>
          <a:p>
            <a:r>
              <a:rPr lang="nl-NL" sz="3400" b="1" dirty="0"/>
              <a:t>Bodemsoort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AF07D1B-AB69-436F-9D84-D38F1DC5A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304288"/>
            <a:ext cx="5085969" cy="43441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err="1"/>
              <a:t>Kleibodems</a:t>
            </a:r>
            <a:r>
              <a:rPr lang="en-US" sz="1800" b="1" dirty="0"/>
              <a:t>:</a:t>
            </a:r>
          </a:p>
          <a:p>
            <a:r>
              <a:rPr lang="en-US" sz="1800" b="1" dirty="0" err="1"/>
              <a:t>Afgezet</a:t>
            </a:r>
            <a:r>
              <a:rPr lang="en-US" sz="1800" b="1" dirty="0"/>
              <a:t> door water (</a:t>
            </a:r>
            <a:r>
              <a:rPr lang="en-US" sz="1800" b="1" dirty="0" err="1"/>
              <a:t>rivier</a:t>
            </a:r>
            <a:r>
              <a:rPr lang="en-US" sz="1800" b="1" dirty="0"/>
              <a:t> of zee) </a:t>
            </a:r>
          </a:p>
          <a:p>
            <a:r>
              <a:rPr lang="en-US" sz="1800" b="1" dirty="0" err="1"/>
              <a:t>Kalkrijk</a:t>
            </a:r>
            <a:r>
              <a:rPr lang="en-US" sz="1800" b="1" dirty="0"/>
              <a:t>, </a:t>
            </a:r>
            <a:r>
              <a:rPr lang="en-US" sz="1800" b="1" dirty="0" err="1"/>
              <a:t>voedselrijk</a:t>
            </a:r>
            <a:endParaRPr lang="en-US" sz="1800" b="1" dirty="0"/>
          </a:p>
          <a:p>
            <a:r>
              <a:rPr lang="en-US" sz="1800" b="1" dirty="0" err="1"/>
              <a:t>Vochtig</a:t>
            </a:r>
            <a:r>
              <a:rPr lang="en-US" sz="1800" b="1" dirty="0"/>
              <a:t>/</a:t>
            </a:r>
            <a:r>
              <a:rPr lang="en-US" sz="1800" b="1" dirty="0" err="1"/>
              <a:t>nat</a:t>
            </a:r>
            <a:endParaRPr lang="en-US" sz="1800" b="1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 err="1"/>
              <a:t>Zand</a:t>
            </a:r>
            <a:r>
              <a:rPr lang="en-US" sz="1800" b="1" dirty="0"/>
              <a:t> </a:t>
            </a:r>
            <a:r>
              <a:rPr lang="en-US" sz="1800" b="1" dirty="0" err="1"/>
              <a:t>en</a:t>
            </a:r>
            <a:r>
              <a:rPr lang="en-US" sz="1800" b="1" dirty="0"/>
              <a:t> </a:t>
            </a:r>
            <a:r>
              <a:rPr lang="en-US" sz="1800" b="1" dirty="0" err="1"/>
              <a:t>leem</a:t>
            </a:r>
            <a:r>
              <a:rPr lang="en-US" sz="1800" b="1" dirty="0"/>
              <a:t> </a:t>
            </a:r>
            <a:r>
              <a:rPr lang="en-US" sz="1800" b="1" dirty="0" err="1"/>
              <a:t>bodems</a:t>
            </a:r>
            <a:r>
              <a:rPr lang="en-US" sz="1800" b="1" dirty="0"/>
              <a:t>:</a:t>
            </a:r>
          </a:p>
          <a:p>
            <a:r>
              <a:rPr lang="en-US" sz="1800" b="1" dirty="0" err="1"/>
              <a:t>Afgezet</a:t>
            </a:r>
            <a:r>
              <a:rPr lang="en-US" sz="1800" b="1" dirty="0"/>
              <a:t> door wind</a:t>
            </a:r>
          </a:p>
          <a:p>
            <a:r>
              <a:rPr lang="en-US" sz="1800" b="1" dirty="0" err="1"/>
              <a:t>Kalkarm</a:t>
            </a:r>
            <a:r>
              <a:rPr lang="en-US" sz="1800" b="1" dirty="0"/>
              <a:t>, </a:t>
            </a:r>
            <a:r>
              <a:rPr lang="en-US" sz="1800" b="1" dirty="0" err="1"/>
              <a:t>arme</a:t>
            </a:r>
            <a:r>
              <a:rPr lang="en-US" sz="1800" b="1" dirty="0"/>
              <a:t> tot </a:t>
            </a:r>
            <a:r>
              <a:rPr lang="en-US" sz="1800" b="1" dirty="0" err="1"/>
              <a:t>matig</a:t>
            </a:r>
            <a:r>
              <a:rPr lang="en-US" sz="1800" b="1" dirty="0"/>
              <a:t> </a:t>
            </a:r>
            <a:r>
              <a:rPr lang="en-US" sz="1800" b="1" dirty="0" err="1"/>
              <a:t>voedselrijk</a:t>
            </a:r>
            <a:r>
              <a:rPr lang="en-US" sz="1800" b="1" dirty="0"/>
              <a:t> </a:t>
            </a:r>
          </a:p>
          <a:p>
            <a:r>
              <a:rPr lang="en-US" sz="1800" b="1" dirty="0"/>
              <a:t>Hoe </a:t>
            </a:r>
            <a:r>
              <a:rPr lang="en-US" sz="1800" b="1" dirty="0" err="1"/>
              <a:t>meer</a:t>
            </a:r>
            <a:r>
              <a:rPr lang="en-US" sz="1800" b="1" dirty="0"/>
              <a:t> </a:t>
            </a:r>
            <a:r>
              <a:rPr lang="en-US" sz="1800" b="1" dirty="0" err="1"/>
              <a:t>leem</a:t>
            </a:r>
            <a:r>
              <a:rPr lang="en-US" sz="1800" b="1" dirty="0"/>
              <a:t>, hoe </a:t>
            </a:r>
            <a:r>
              <a:rPr lang="en-US" sz="1800" b="1" dirty="0" err="1"/>
              <a:t>beter</a:t>
            </a:r>
            <a:r>
              <a:rPr lang="en-US" sz="1800" b="1" dirty="0"/>
              <a:t> het water vast </a:t>
            </a:r>
            <a:r>
              <a:rPr lang="en-US" sz="1800" b="1" dirty="0" err="1"/>
              <a:t>houdt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50781506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2160CB97AA9944823D4F7CE3EBB0E3" ma:contentTypeVersion="11" ma:contentTypeDescription="Een nieuw document maken." ma:contentTypeScope="" ma:versionID="bab9f1ddc85e7220d2a86fda1f19176a">
  <xsd:schema xmlns:xsd="http://www.w3.org/2001/XMLSchema" xmlns:xs="http://www.w3.org/2001/XMLSchema" xmlns:p="http://schemas.microsoft.com/office/2006/metadata/properties" xmlns:ns2="857190e7-f14a-4353-88e6-64ca5f0bd809" xmlns:ns3="0dd387fd-c553-4a20-ade5-fa3cd1739043" targetNamespace="http://schemas.microsoft.com/office/2006/metadata/properties" ma:root="true" ma:fieldsID="2e6af6d45ac2c1230332831d106dcec9" ns2:_="" ns3:_="">
    <xsd:import namespace="857190e7-f14a-4353-88e6-64ca5f0bd809"/>
    <xsd:import namespace="0dd387fd-c553-4a20-ade5-fa3cd17390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7190e7-f14a-4353-88e6-64ca5f0bd8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d387fd-c553-4a20-ade5-fa3cd173904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B9D708-BEAA-411F-8BB9-A6C67395FB4C}">
  <ds:schemaRefs>
    <ds:schemaRef ds:uri="http://schemas.microsoft.com/office/2006/documentManagement/types"/>
    <ds:schemaRef ds:uri="0dd387fd-c553-4a20-ade5-fa3cd1739043"/>
    <ds:schemaRef ds:uri="857190e7-f14a-4353-88e6-64ca5f0bd809"/>
    <ds:schemaRef ds:uri="http://schemas.openxmlformats.org/package/2006/metadata/core-properties"/>
    <ds:schemaRef ds:uri="http://www.w3.org/XML/1998/namespace"/>
    <ds:schemaRef ds:uri="http://purl.org/dc/elements/1.1/"/>
    <ds:schemaRef ds:uri="http://purl.org/dc/dcmitype/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A2636622-191B-4577-BF6E-AD2CF1C05A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956886-1B1D-450A-8731-08233D07ED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7190e7-f14a-4353-88e6-64ca5f0bd809"/>
    <ds:schemaRef ds:uri="0dd387fd-c553-4a20-ade5-fa3cd17390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579</Words>
  <Application>Microsoft Office PowerPoint</Application>
  <PresentationFormat>Breedbeeld</PresentationFormat>
  <Paragraphs>106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Kantoorthema</vt:lpstr>
      <vt:lpstr>Werk in Tuin &amp; Landschap</vt:lpstr>
      <vt:lpstr>Soorten beplanting</vt:lpstr>
      <vt:lpstr>Opbouw van beplanting in een landschap</vt:lpstr>
      <vt:lpstr>Grasland</vt:lpstr>
      <vt:lpstr>Zoom</vt:lpstr>
      <vt:lpstr>Mantel</vt:lpstr>
      <vt:lpstr>Bos/Kern</vt:lpstr>
      <vt:lpstr>Groeifactoren voor planten </vt:lpstr>
      <vt:lpstr>Bodemsoort</vt:lpstr>
      <vt:lpstr>Lichtbehoefte</vt:lpstr>
      <vt:lpstr>Vocht</vt:lpstr>
      <vt:lpstr>Bodemleven</vt:lpstr>
      <vt:lpstr>Opdracht les 1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Werk in Tuin &amp; Landschap</dc:title>
  <dc:creator>Jelle Derks</dc:creator>
  <cp:lastModifiedBy>Arne de Schiffart</cp:lastModifiedBy>
  <cp:revision>3</cp:revision>
  <dcterms:modified xsi:type="dcterms:W3CDTF">2020-12-11T11:09:12Z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0x010100D62160CB97AA9944823D4F7CE3EBB0E3</vt:lpwstr>
  </property>
</Properties>
</file>